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C79D"/>
    <a:srgbClr val="C5C10B"/>
    <a:srgbClr val="ECE8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4" autoAdjust="0"/>
    <p:restoredTop sz="94660"/>
  </p:normalViewPr>
  <p:slideViewPr>
    <p:cSldViewPr snapToGrid="0">
      <p:cViewPr varScale="1">
        <p:scale>
          <a:sx n="84" d="100"/>
          <a:sy n="84" d="100"/>
        </p:scale>
        <p:origin x="90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[avocado_work.xlsx]Sheet1!PivotTable2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/>
              <a:t>Average</a:t>
            </a:r>
            <a:r>
              <a:rPr lang="en-US" sz="1800" b="1" baseline="0"/>
              <a:t> Price vs Quarter</a:t>
            </a:r>
            <a:endParaRPr lang="en-US" sz="1800" b="1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Sheet1!$A$4:$A$8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strCache>
            </c:strRef>
          </c:cat>
          <c:val>
            <c:numRef>
              <c:f>Sheet1!$B$4:$B$8</c:f>
              <c:numCache>
                <c:formatCode>0.00;[Red]0.00</c:formatCode>
                <c:ptCount val="4"/>
                <c:pt idx="0">
                  <c:v>1.3066049382716043</c:v>
                </c:pt>
                <c:pt idx="1">
                  <c:v>1.3750332541567729</c:v>
                </c:pt>
                <c:pt idx="2">
                  <c:v>1.512913105413104</c:v>
                </c:pt>
                <c:pt idx="3">
                  <c:v>1.4585876360268626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1A-4B09-9205-FF845C9B18B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17990912"/>
        <c:axId val="317990080"/>
      </c:barChart>
      <c:catAx>
        <c:axId val="317990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7990080"/>
        <c:crosses val="autoZero"/>
        <c:auto val="1"/>
        <c:lblAlgn val="ctr"/>
        <c:lblOffset val="100"/>
        <c:noMultiLvlLbl val="0"/>
      </c:catAx>
      <c:valAx>
        <c:axId val="317990080"/>
        <c:scaling>
          <c:orientation val="minMax"/>
        </c:scaling>
        <c:delete val="1"/>
        <c:axPos val="l"/>
        <c:numFmt formatCode="0.00;[Red]0.00" sourceLinked="1"/>
        <c:majorTickMark val="none"/>
        <c:minorTickMark val="none"/>
        <c:tickLblPos val="nextTo"/>
        <c:crossAx val="317990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[avocado_analysis.xlsx]Sheet3!PivotTable2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AVOCADO</a:t>
            </a:r>
            <a:r>
              <a:rPr lang="en-US" baseline="0"/>
              <a:t> BAG SIZE TREND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Sum of Haas small Bags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Sheet3!$A$4:$A$8</c:f>
              <c:strCache>
                <c:ptCount val="4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</c:strCache>
            </c:strRef>
          </c:cat>
          <c:val>
            <c:numRef>
              <c:f>Sheet3!$B$4:$B$8</c:f>
              <c:numCache>
                <c:formatCode>0.00;[Red]0.00</c:formatCode>
                <c:ptCount val="4"/>
                <c:pt idx="0">
                  <c:v>1709449981.3400044</c:v>
                </c:pt>
                <c:pt idx="1">
                  <c:v>1525122892.299999</c:v>
                </c:pt>
                <c:pt idx="2">
                  <c:v>1652038131.5199943</c:v>
                </c:pt>
                <c:pt idx="3">
                  <c:v>460499734.10000026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79-4DC1-B977-B09415DE8343}"/>
            </c:ext>
          </c:extLst>
        </c:ser>
        <c:ser>
          <c:idx val="1"/>
          <c:order val="1"/>
          <c:tx>
            <c:strRef>
              <c:f>Sheet3!$C$3</c:f>
              <c:strCache>
                <c:ptCount val="1"/>
                <c:pt idx="0">
                  <c:v>Sum of Haas Large Bags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Sheet3!$A$4:$A$8</c:f>
              <c:strCache>
                <c:ptCount val="4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</c:strCache>
            </c:strRef>
          </c:cat>
          <c:val>
            <c:numRef>
              <c:f>Sheet3!$C$4:$C$8</c:f>
              <c:numCache>
                <c:formatCode>0.00;[Red]0.00</c:formatCode>
                <c:ptCount val="4"/>
                <c:pt idx="0">
                  <c:v>1761054036.1200032</c:v>
                </c:pt>
                <c:pt idx="1">
                  <c:v>1672728288.0000029</c:v>
                </c:pt>
                <c:pt idx="2">
                  <c:v>1544734719.5299973</c:v>
                </c:pt>
                <c:pt idx="3">
                  <c:v>407758674.28000009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B79-4DC1-B977-B09415DE8343}"/>
            </c:ext>
          </c:extLst>
        </c:ser>
        <c:ser>
          <c:idx val="2"/>
          <c:order val="2"/>
          <c:tx>
            <c:strRef>
              <c:f>Sheet3!$D$3</c:f>
              <c:strCache>
                <c:ptCount val="1"/>
                <c:pt idx="0">
                  <c:v>Sum of Haas  Xlarge Bags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Sheet3!$A$4:$A$8</c:f>
              <c:strCache>
                <c:ptCount val="4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</c:strCache>
            </c:strRef>
          </c:cat>
          <c:val>
            <c:numRef>
              <c:f>Sheet3!$D$4:$D$8</c:f>
              <c:numCache>
                <c:formatCode>0.00;[Red]0.00</c:formatCode>
                <c:ptCount val="4"/>
                <c:pt idx="0">
                  <c:v>142772394.54999954</c:v>
                </c:pt>
                <c:pt idx="1">
                  <c:v>159879845.01000044</c:v>
                </c:pt>
                <c:pt idx="2">
                  <c:v>91217507.779999897</c:v>
                </c:pt>
                <c:pt idx="3">
                  <c:v>22932594.789999954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B79-4DC1-B977-B09415DE83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93485168"/>
        <c:axId val="293484752"/>
      </c:barChart>
      <c:catAx>
        <c:axId val="2934851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3484752"/>
        <c:crosses val="autoZero"/>
        <c:auto val="1"/>
        <c:lblAlgn val="ctr"/>
        <c:lblOffset val="100"/>
        <c:noMultiLvlLbl val="0"/>
      </c:catAx>
      <c:valAx>
        <c:axId val="29348475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VOLUME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;[Red]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3485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[avocado_analysis.xlsx]Sheet4!PivotTable3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AVOCADO</a:t>
            </a:r>
            <a:r>
              <a:rPr lang="en-US" baseline="0"/>
              <a:t> TYPE TREND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Sheet4!$B$3:$B$4</c:f>
              <c:strCache>
                <c:ptCount val="1"/>
                <c:pt idx="0">
                  <c:v>conventional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Sheet4!$A$5:$A$9</c:f>
              <c:strCache>
                <c:ptCount val="4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</c:strCache>
            </c:strRef>
          </c:cat>
          <c:val>
            <c:numRef>
              <c:f>Sheet4!$B$5:$B$9</c:f>
              <c:numCache>
                <c:formatCode>0;[Red]0</c:formatCode>
                <c:ptCount val="4"/>
                <c:pt idx="0">
                  <c:v>4296599235.6900005</c:v>
                </c:pt>
                <c:pt idx="1">
                  <c:v>4690249813.0499935</c:v>
                </c:pt>
                <c:pt idx="2">
                  <c:v>4766165793.4400034</c:v>
                </c:pt>
                <c:pt idx="3">
                  <c:v>1334206069.1300001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44-45D6-9EC8-54EC850B2DF8}"/>
            </c:ext>
          </c:extLst>
        </c:ser>
        <c:ser>
          <c:idx val="1"/>
          <c:order val="1"/>
          <c:tx>
            <c:strRef>
              <c:f>Sheet4!$C$3:$C$4</c:f>
              <c:strCache>
                <c:ptCount val="1"/>
                <c:pt idx="0">
                  <c:v>organic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Sheet4!$A$5:$A$9</c:f>
              <c:strCache>
                <c:ptCount val="4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</c:strCache>
            </c:strRef>
          </c:cat>
          <c:val>
            <c:numRef>
              <c:f>Sheet4!$C$5:$C$9</c:f>
              <c:numCache>
                <c:formatCode>0;[Red]0</c:formatCode>
                <c:ptCount val="4"/>
                <c:pt idx="0">
                  <c:v>88869426.34999989</c:v>
                </c:pt>
                <c:pt idx="1">
                  <c:v>130640078.78000006</c:v>
                </c:pt>
                <c:pt idx="2">
                  <c:v>168139905.83000007</c:v>
                </c:pt>
                <c:pt idx="3">
                  <c:v>48532271.129999995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44-45D6-9EC8-54EC850B2D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98250464"/>
        <c:axId val="298251296"/>
      </c:barChart>
      <c:catAx>
        <c:axId val="298250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8251296"/>
        <c:crosses val="autoZero"/>
        <c:auto val="1"/>
        <c:lblAlgn val="ctr"/>
        <c:lblOffset val="100"/>
        <c:noMultiLvlLbl val="0"/>
      </c:catAx>
      <c:valAx>
        <c:axId val="29825129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VOLUME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;[Red]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8250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[avocado_work.xlsx]Sheet3!PivotTable5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CITIES</a:t>
            </a:r>
            <a:r>
              <a:rPr lang="en-US" baseline="0" dirty="0" smtClean="0"/>
              <a:t> AVOCADO VOLUME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35358425557630041"/>
          <c:y val="7.2079562343863646E-2"/>
          <c:w val="0.49423546283518682"/>
          <c:h val="0.8713770357018625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Sheet3!$A$4:$A$21</c:f>
              <c:strCache>
                <c:ptCount val="17"/>
                <c:pt idx="0">
                  <c:v>Pittsburgh</c:v>
                </c:pt>
                <c:pt idx="1">
                  <c:v>Philadelphia</c:v>
                </c:pt>
                <c:pt idx="2">
                  <c:v>Seattle</c:v>
                </c:pt>
                <c:pt idx="3">
                  <c:v>Atlanta</c:v>
                </c:pt>
                <c:pt idx="4">
                  <c:v>Portland</c:v>
                </c:pt>
                <c:pt idx="5">
                  <c:v>Sacramento</c:v>
                </c:pt>
                <c:pt idx="6">
                  <c:v>SanDiego</c:v>
                </c:pt>
                <c:pt idx="7">
                  <c:v>MiamiFtLauderdale</c:v>
                </c:pt>
                <c:pt idx="8">
                  <c:v>Boston</c:v>
                </c:pt>
                <c:pt idx="9">
                  <c:v>Denver</c:v>
                </c:pt>
                <c:pt idx="10">
                  <c:v>BaltimoreWashington</c:v>
                </c:pt>
                <c:pt idx="11">
                  <c:v>Chicago</c:v>
                </c:pt>
                <c:pt idx="12">
                  <c:v>SanFrancisco</c:v>
                </c:pt>
                <c:pt idx="13">
                  <c:v>Houston</c:v>
                </c:pt>
                <c:pt idx="14">
                  <c:v>DallasFtWorth</c:v>
                </c:pt>
                <c:pt idx="15">
                  <c:v>NewYork</c:v>
                </c:pt>
                <c:pt idx="16">
                  <c:v>LosAngeles</c:v>
                </c:pt>
              </c:strCache>
            </c:strRef>
          </c:cat>
          <c:val>
            <c:numRef>
              <c:f>Sheet3!$B$4:$B$21</c:f>
              <c:numCache>
                <c:formatCode>0;[Red]0</c:formatCode>
                <c:ptCount val="17"/>
                <c:pt idx="0">
                  <c:v>11560883.379999993</c:v>
                </c:pt>
                <c:pt idx="1">
                  <c:v>47963566.930000007</c:v>
                </c:pt>
                <c:pt idx="2">
                  <c:v>58522780.230000004</c:v>
                </c:pt>
                <c:pt idx="3">
                  <c:v>60044606.269999951</c:v>
                </c:pt>
                <c:pt idx="4">
                  <c:v>61047851.129999995</c:v>
                </c:pt>
                <c:pt idx="5">
                  <c:v>66181479.740000002</c:v>
                </c:pt>
                <c:pt idx="6">
                  <c:v>66449250.170000024</c:v>
                </c:pt>
                <c:pt idx="7">
                  <c:v>74156782.269999966</c:v>
                </c:pt>
                <c:pt idx="8">
                  <c:v>75778508.030000001</c:v>
                </c:pt>
                <c:pt idx="9">
                  <c:v>79945530.990000024</c:v>
                </c:pt>
                <c:pt idx="10">
                  <c:v>99407773.250000045</c:v>
                </c:pt>
                <c:pt idx="11">
                  <c:v>116836909.92000008</c:v>
                </c:pt>
                <c:pt idx="12">
                  <c:v>120939266.81000014</c:v>
                </c:pt>
                <c:pt idx="13">
                  <c:v>152952802.78000003</c:v>
                </c:pt>
                <c:pt idx="14">
                  <c:v>161949535.99999997</c:v>
                </c:pt>
                <c:pt idx="15">
                  <c:v>172739971.76999992</c:v>
                </c:pt>
                <c:pt idx="16">
                  <c:v>339632018.19999999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09-42D7-8C74-EAF2FFBEB4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53766288"/>
        <c:axId val="253765872"/>
      </c:barChart>
      <c:catAx>
        <c:axId val="2537662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3765872"/>
        <c:crosses val="autoZero"/>
        <c:auto val="1"/>
        <c:lblAlgn val="ctr"/>
        <c:lblOffset val="100"/>
        <c:noMultiLvlLbl val="0"/>
      </c:catAx>
      <c:valAx>
        <c:axId val="253765872"/>
        <c:scaling>
          <c:orientation val="minMax"/>
        </c:scaling>
        <c:delete val="1"/>
        <c:axPos val="b"/>
        <c:numFmt formatCode="0;[Red]0" sourceLinked="1"/>
        <c:majorTickMark val="none"/>
        <c:minorTickMark val="none"/>
        <c:tickLblPos val="nextTo"/>
        <c:crossAx val="253766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[avocado_analysis.xlsx]Sheet8!PivotTable11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AVOCADO</a:t>
            </a:r>
            <a:r>
              <a:rPr lang="en-US" baseline="0"/>
              <a:t> PRICE TREND IN LOS ANGELES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9.371893813695327E-2"/>
          <c:y val="0.13277363035080325"/>
          <c:w val="0.87915487460691788"/>
          <c:h val="0.724405990898366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Sheet8!$B$3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Sheet8!$A$4:$A$21</c:f>
              <c:multiLvlStrCache>
                <c:ptCount val="13"/>
                <c:lvl>
                  <c:pt idx="0">
                    <c:v>Qtr1</c:v>
                  </c:pt>
                  <c:pt idx="1">
                    <c:v>Qtr2</c:v>
                  </c:pt>
                  <c:pt idx="2">
                    <c:v>Qtr3</c:v>
                  </c:pt>
                  <c:pt idx="3">
                    <c:v>Qtr4</c:v>
                  </c:pt>
                  <c:pt idx="4">
                    <c:v>Qtr1</c:v>
                  </c:pt>
                  <c:pt idx="5">
                    <c:v>Qtr2</c:v>
                  </c:pt>
                  <c:pt idx="6">
                    <c:v>Qtr3</c:v>
                  </c:pt>
                  <c:pt idx="7">
                    <c:v>Qtr4</c:v>
                  </c:pt>
                  <c:pt idx="8">
                    <c:v>Qtr1</c:v>
                  </c:pt>
                  <c:pt idx="9">
                    <c:v>Qtr2</c:v>
                  </c:pt>
                  <c:pt idx="10">
                    <c:v>Qtr3</c:v>
                  </c:pt>
                  <c:pt idx="11">
                    <c:v>Qtr4</c:v>
                  </c:pt>
                  <c:pt idx="12">
                    <c:v>Qtr1</c:v>
                  </c:pt>
                </c:lvl>
                <c:lvl>
                  <c:pt idx="0">
                    <c:v>2015</c:v>
                  </c:pt>
                  <c:pt idx="4">
                    <c:v>2016</c:v>
                  </c:pt>
                  <c:pt idx="8">
                    <c:v>2017</c:v>
                  </c:pt>
                  <c:pt idx="12">
                    <c:v>2018</c:v>
                  </c:pt>
                </c:lvl>
              </c:multiLvlStrCache>
            </c:multiLvlStrRef>
          </c:cat>
          <c:val>
            <c:numRef>
              <c:f>Sheet8!$B$4:$B$21</c:f>
              <c:numCache>
                <c:formatCode>0.00;[Red]0.00</c:formatCode>
                <c:ptCount val="13"/>
                <c:pt idx="0">
                  <c:v>1.352143874643875</c:v>
                </c:pt>
                <c:pt idx="1">
                  <c:v>1.3733475783475784</c:v>
                </c:pt>
                <c:pt idx="2">
                  <c:v>1.4351353276353267</c:v>
                </c:pt>
                <c:pt idx="3">
                  <c:v>1.3417106200997853</c:v>
                </c:pt>
                <c:pt idx="4">
                  <c:v>1.2343233618233613</c:v>
                </c:pt>
                <c:pt idx="5">
                  <c:v>1.2269943019943017</c:v>
                </c:pt>
                <c:pt idx="6">
                  <c:v>1.4125071225071206</c:v>
                </c:pt>
                <c:pt idx="7">
                  <c:v>1.4807336182336168</c:v>
                </c:pt>
                <c:pt idx="8">
                  <c:v>1.2955698005698011</c:v>
                </c:pt>
                <c:pt idx="9">
                  <c:v>1.524971469329532</c:v>
                </c:pt>
                <c:pt idx="10">
                  <c:v>1.6910968660968688</c:v>
                </c:pt>
                <c:pt idx="11">
                  <c:v>1.5464748677248659</c:v>
                </c:pt>
                <c:pt idx="12">
                  <c:v>1.347530864197531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D8-4DBF-A089-7497F48F4C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5586240"/>
        <c:axId val="219030832"/>
      </c:barChart>
      <c:catAx>
        <c:axId val="415586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030832"/>
        <c:crosses val="autoZero"/>
        <c:auto val="1"/>
        <c:lblAlgn val="ctr"/>
        <c:lblOffset val="100"/>
        <c:noMultiLvlLbl val="0"/>
      </c:catAx>
      <c:valAx>
        <c:axId val="2190308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AVERAGE</a:t>
                </a:r>
                <a:r>
                  <a:rPr lang="en-US" baseline="0"/>
                  <a:t> PRICE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;[Red]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5586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[avocado_analysis.xlsx]Sheet8!PivotTable11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AVOCADO</a:t>
            </a:r>
            <a:r>
              <a:rPr lang="en-US" baseline="0" dirty="0"/>
              <a:t> VOLUME TREND IN LOS ANGELES</a:t>
            </a:r>
            <a:endParaRPr lang="en-US" dirty="0"/>
          </a:p>
        </c:rich>
      </c:tx>
      <c:layout>
        <c:manualLayout>
          <c:xMode val="edge"/>
          <c:yMode val="edge"/>
          <c:x val="0.20110273439705625"/>
          <c:y val="9.056604969590778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Sheet8!$B$3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Sheet8!$A$4:$A$21</c:f>
              <c:multiLvlStrCache>
                <c:ptCount val="13"/>
                <c:lvl>
                  <c:pt idx="0">
                    <c:v>Qtr1</c:v>
                  </c:pt>
                  <c:pt idx="1">
                    <c:v>Qtr2</c:v>
                  </c:pt>
                  <c:pt idx="2">
                    <c:v>Qtr3</c:v>
                  </c:pt>
                  <c:pt idx="3">
                    <c:v>Qtr4</c:v>
                  </c:pt>
                  <c:pt idx="4">
                    <c:v>Qtr1</c:v>
                  </c:pt>
                  <c:pt idx="5">
                    <c:v>Qtr2</c:v>
                  </c:pt>
                  <c:pt idx="6">
                    <c:v>Qtr3</c:v>
                  </c:pt>
                  <c:pt idx="7">
                    <c:v>Qtr4</c:v>
                  </c:pt>
                  <c:pt idx="8">
                    <c:v>Qtr1</c:v>
                  </c:pt>
                  <c:pt idx="9">
                    <c:v>Qtr2</c:v>
                  </c:pt>
                  <c:pt idx="10">
                    <c:v>Qtr3</c:v>
                  </c:pt>
                  <c:pt idx="11">
                    <c:v>Qtr4</c:v>
                  </c:pt>
                  <c:pt idx="12">
                    <c:v>Qtr1</c:v>
                  </c:pt>
                </c:lvl>
                <c:lvl>
                  <c:pt idx="0">
                    <c:v>2015</c:v>
                  </c:pt>
                  <c:pt idx="4">
                    <c:v>2016</c:v>
                  </c:pt>
                  <c:pt idx="8">
                    <c:v>2017</c:v>
                  </c:pt>
                  <c:pt idx="12">
                    <c:v>2018</c:v>
                  </c:pt>
                </c:lvl>
              </c:multiLvlStrCache>
            </c:multiLvlStrRef>
          </c:cat>
          <c:val>
            <c:numRef>
              <c:f>Sheet8!$B$4:$B$21</c:f>
              <c:numCache>
                <c:formatCode>General</c:formatCode>
                <c:ptCount val="13"/>
                <c:pt idx="0">
                  <c:v>1099305878.589998</c:v>
                </c:pt>
                <c:pt idx="1">
                  <c:v>1209755183.6500037</c:v>
                </c:pt>
                <c:pt idx="2">
                  <c:v>1105165520.500001</c:v>
                </c:pt>
                <c:pt idx="3">
                  <c:v>971242079.30000103</c:v>
                </c:pt>
                <c:pt idx="4">
                  <c:v>1295263975.839999</c:v>
                </c:pt>
                <c:pt idx="5">
                  <c:v>1373391436.4400003</c:v>
                </c:pt>
                <c:pt idx="6">
                  <c:v>1200375586.6900022</c:v>
                </c:pt>
                <c:pt idx="7">
                  <c:v>951858892.86000037</c:v>
                </c:pt>
                <c:pt idx="8">
                  <c:v>1363703615.0000002</c:v>
                </c:pt>
                <c:pt idx="9">
                  <c:v>1325955722.0999985</c:v>
                </c:pt>
                <c:pt idx="10">
                  <c:v>1098016236.8700008</c:v>
                </c:pt>
                <c:pt idx="11">
                  <c:v>1146630125.3000023</c:v>
                </c:pt>
                <c:pt idx="12">
                  <c:v>1382738340.2600026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CC-4471-A368-A8F30D82A5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5586240"/>
        <c:axId val="219030832"/>
      </c:barChart>
      <c:catAx>
        <c:axId val="415586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030832"/>
        <c:crosses val="autoZero"/>
        <c:auto val="1"/>
        <c:lblAlgn val="ctr"/>
        <c:lblOffset val="100"/>
        <c:noMultiLvlLbl val="0"/>
      </c:catAx>
      <c:valAx>
        <c:axId val="21903083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TOTAL</a:t>
                </a:r>
                <a:r>
                  <a:rPr lang="en-US" baseline="0"/>
                  <a:t> VOLUME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5586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[avocado_analysis.xlsx]Sheet7!PivotTable10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CITIES</a:t>
            </a:r>
            <a:r>
              <a:rPr lang="en-US" baseline="0"/>
              <a:t> WITH THE LOWEST AVOCADO PRICES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Sheet7!$B$3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Sheet7!$A$4:$A$14</c:f>
              <c:strCache>
                <c:ptCount val="10"/>
                <c:pt idx="0">
                  <c:v>Detroit</c:v>
                </c:pt>
                <c:pt idx="1">
                  <c:v>Columbus</c:v>
                </c:pt>
                <c:pt idx="2">
                  <c:v>Roanoke</c:v>
                </c:pt>
                <c:pt idx="3">
                  <c:v>PhoenixTucson</c:v>
                </c:pt>
                <c:pt idx="4">
                  <c:v>Denver</c:v>
                </c:pt>
                <c:pt idx="5">
                  <c:v>LosAngeles</c:v>
                </c:pt>
                <c:pt idx="6">
                  <c:v>Nashville</c:v>
                </c:pt>
                <c:pt idx="7">
                  <c:v>CincinnatiDayton</c:v>
                </c:pt>
                <c:pt idx="8">
                  <c:v>DallasFtWorth</c:v>
                </c:pt>
                <c:pt idx="9">
                  <c:v>Houston</c:v>
                </c:pt>
              </c:strCache>
            </c:strRef>
          </c:cat>
          <c:val>
            <c:numRef>
              <c:f>Sheet7!$B$4:$B$14</c:f>
              <c:numCache>
                <c:formatCode>0.00;[Red]0.00</c:formatCode>
                <c:ptCount val="10"/>
                <c:pt idx="0">
                  <c:v>1.2760946745562129</c:v>
                </c:pt>
                <c:pt idx="1">
                  <c:v>1.2527810650887576</c:v>
                </c:pt>
                <c:pt idx="2">
                  <c:v>1.2479289940828409</c:v>
                </c:pt>
                <c:pt idx="3">
                  <c:v>1.2244378698224851</c:v>
                </c:pt>
                <c:pt idx="4">
                  <c:v>1.2185798816568056</c:v>
                </c:pt>
                <c:pt idx="5">
                  <c:v>1.2160059171597628</c:v>
                </c:pt>
                <c:pt idx="6">
                  <c:v>1.2121005917159757</c:v>
                </c:pt>
                <c:pt idx="7">
                  <c:v>1.2092011834319518</c:v>
                </c:pt>
                <c:pt idx="8">
                  <c:v>1.0855917159763306</c:v>
                </c:pt>
                <c:pt idx="9">
                  <c:v>1.0479289940828393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5D-4F4A-A60F-57A8018568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62277680"/>
        <c:axId val="362275600"/>
      </c:barChart>
      <c:catAx>
        <c:axId val="3622776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2275600"/>
        <c:crosses val="autoZero"/>
        <c:auto val="1"/>
        <c:lblAlgn val="ctr"/>
        <c:lblOffset val="100"/>
        <c:noMultiLvlLbl val="0"/>
      </c:catAx>
      <c:valAx>
        <c:axId val="3622756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AVERAGE</a:t>
                </a:r>
                <a:r>
                  <a:rPr lang="en-US" baseline="0"/>
                  <a:t> PRICES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;[Red]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2277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[avocado_analysis.xlsx]Sheet6!PivotTable9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CITIES</a:t>
            </a:r>
            <a:r>
              <a:rPr lang="en-US" baseline="0"/>
              <a:t> WITH THE MOST EXPENSIVE AVOCADO PRICES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Sheet6!$B$3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Sheet6!$A$4:$A$14</c:f>
              <c:strCache>
                <c:ptCount val="10"/>
                <c:pt idx="0">
                  <c:v>BaltimoreWashington</c:v>
                </c:pt>
                <c:pt idx="1">
                  <c:v>RaleighGreensboro</c:v>
                </c:pt>
                <c:pt idx="2">
                  <c:v>Chicago</c:v>
                </c:pt>
                <c:pt idx="3">
                  <c:v>Albany</c:v>
                </c:pt>
                <c:pt idx="4">
                  <c:v>Charlotte</c:v>
                </c:pt>
                <c:pt idx="5">
                  <c:v>Sacramento</c:v>
                </c:pt>
                <c:pt idx="6">
                  <c:v>Philadelphia</c:v>
                </c:pt>
                <c:pt idx="7">
                  <c:v>NewYork</c:v>
                </c:pt>
                <c:pt idx="8">
                  <c:v>SanFrancisco</c:v>
                </c:pt>
                <c:pt idx="9">
                  <c:v>HartfordSpringfield</c:v>
                </c:pt>
              </c:strCache>
            </c:strRef>
          </c:cat>
          <c:val>
            <c:numRef>
              <c:f>Sheet6!$B$4:$B$14</c:f>
              <c:numCache>
                <c:formatCode>0.00;[Red]0.00</c:formatCode>
                <c:ptCount val="10"/>
                <c:pt idx="0">
                  <c:v>1.5342307692307704</c:v>
                </c:pt>
                <c:pt idx="1">
                  <c:v>1.5551183431952673</c:v>
                </c:pt>
                <c:pt idx="2">
                  <c:v>1.5567751479289946</c:v>
                </c:pt>
                <c:pt idx="3">
                  <c:v>1.5610355029585785</c:v>
                </c:pt>
                <c:pt idx="4">
                  <c:v>1.6060355029585793</c:v>
                </c:pt>
                <c:pt idx="5">
                  <c:v>1.6215680473372776</c:v>
                </c:pt>
                <c:pt idx="6">
                  <c:v>1.6321301775147927</c:v>
                </c:pt>
                <c:pt idx="7">
                  <c:v>1.727573964497042</c:v>
                </c:pt>
                <c:pt idx="8">
                  <c:v>1.8042011834319516</c:v>
                </c:pt>
                <c:pt idx="9">
                  <c:v>1.8186390532544383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2-41D2-BCAC-DADA386D88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63385824"/>
        <c:axId val="415585824"/>
      </c:barChart>
      <c:catAx>
        <c:axId val="3633858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5585824"/>
        <c:crosses val="autoZero"/>
        <c:auto val="1"/>
        <c:lblAlgn val="ctr"/>
        <c:lblOffset val="100"/>
        <c:noMultiLvlLbl val="0"/>
      </c:catAx>
      <c:valAx>
        <c:axId val="415585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AVERAGE</a:t>
                </a:r>
                <a:r>
                  <a:rPr lang="en-US" baseline="0"/>
                  <a:t> PRICES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;[Red]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338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[avocado_analysis.xlsx]Sheet4!PivotTable5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MOST</a:t>
            </a:r>
            <a:r>
              <a:rPr lang="en-US" baseline="0"/>
              <a:t> IMPORTANT REGIONS FOR AVOCADO SALES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0875537296968314"/>
          <c:y val="0.108252450165903"/>
          <c:w val="0.85042337099166954"/>
          <c:h val="0.70961460589823167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Sheet4!$B$3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Sheet4!$A$4:$A$12</c:f>
              <c:strCache>
                <c:ptCount val="8"/>
                <c:pt idx="0">
                  <c:v>WestTexNewMexico</c:v>
                </c:pt>
                <c:pt idx="1">
                  <c:v>Plains</c:v>
                </c:pt>
                <c:pt idx="2">
                  <c:v>Midsouth</c:v>
                </c:pt>
                <c:pt idx="3">
                  <c:v>GreatLakes</c:v>
                </c:pt>
                <c:pt idx="4">
                  <c:v>Southeast</c:v>
                </c:pt>
                <c:pt idx="5">
                  <c:v>SouthCentral</c:v>
                </c:pt>
                <c:pt idx="6">
                  <c:v>Northeast</c:v>
                </c:pt>
                <c:pt idx="7">
                  <c:v>West</c:v>
                </c:pt>
              </c:strCache>
            </c:strRef>
          </c:cat>
          <c:val>
            <c:numRef>
              <c:f>Sheet4!$B$4:$B$12</c:f>
              <c:numCache>
                <c:formatCode>General</c:formatCode>
                <c:ptCount val="8"/>
                <c:pt idx="0">
                  <c:v>121565419.1848</c:v>
                </c:pt>
                <c:pt idx="1">
                  <c:v>360036649.81939983</c:v>
                </c:pt>
                <c:pt idx="2">
                  <c:v>615723838.99059987</c:v>
                </c:pt>
                <c:pt idx="3">
                  <c:v>688661844.26629972</c:v>
                </c:pt>
                <c:pt idx="4">
                  <c:v>703630581.04329991</c:v>
                </c:pt>
                <c:pt idx="5">
                  <c:v>874059289.25939977</c:v>
                </c:pt>
                <c:pt idx="6">
                  <c:v>960007873.69770074</c:v>
                </c:pt>
                <c:pt idx="7">
                  <c:v>1066833656.0435997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BF-47E5-9539-634EEA4921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01692624"/>
        <c:axId val="301693456"/>
      </c:barChart>
      <c:catAx>
        <c:axId val="3016926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1693456"/>
        <c:crosses val="autoZero"/>
        <c:auto val="1"/>
        <c:lblAlgn val="ctr"/>
        <c:lblOffset val="100"/>
        <c:noMultiLvlLbl val="0"/>
      </c:catAx>
      <c:valAx>
        <c:axId val="3016934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169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[avocado_analysis.xlsx]Sheet1!PivotTable1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AVOCADO</a:t>
            </a:r>
            <a:r>
              <a:rPr lang="en-US" baseline="0"/>
              <a:t> PRICE TREND</a:t>
            </a:r>
            <a:r>
              <a:rPr lang="en-US"/>
              <a:t>l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Sheet1!$A$4:$A$21</c:f>
              <c:multiLvlStrCache>
                <c:ptCount val="13"/>
                <c:lvl>
                  <c:pt idx="0">
                    <c:v>Qtr1</c:v>
                  </c:pt>
                  <c:pt idx="1">
                    <c:v>Qtr2</c:v>
                  </c:pt>
                  <c:pt idx="2">
                    <c:v>Qtr3</c:v>
                  </c:pt>
                  <c:pt idx="3">
                    <c:v>Qtr4</c:v>
                  </c:pt>
                  <c:pt idx="4">
                    <c:v>Qtr1</c:v>
                  </c:pt>
                  <c:pt idx="5">
                    <c:v>Qtr2</c:v>
                  </c:pt>
                  <c:pt idx="6">
                    <c:v>Qtr3</c:v>
                  </c:pt>
                  <c:pt idx="7">
                    <c:v>Qtr4</c:v>
                  </c:pt>
                  <c:pt idx="8">
                    <c:v>Qtr1</c:v>
                  </c:pt>
                  <c:pt idx="9">
                    <c:v>Qtr2</c:v>
                  </c:pt>
                  <c:pt idx="10">
                    <c:v>Qtr3</c:v>
                  </c:pt>
                  <c:pt idx="11">
                    <c:v>Qtr4</c:v>
                  </c:pt>
                  <c:pt idx="12">
                    <c:v>Qtr1</c:v>
                  </c:pt>
                </c:lvl>
                <c:lvl>
                  <c:pt idx="0">
                    <c:v>2015</c:v>
                  </c:pt>
                  <c:pt idx="4">
                    <c:v>2016</c:v>
                  </c:pt>
                  <c:pt idx="8">
                    <c:v>2017</c:v>
                  </c:pt>
                  <c:pt idx="12">
                    <c:v>2018</c:v>
                  </c:pt>
                </c:lvl>
              </c:multiLvlStrCache>
            </c:multiLvlStrRef>
          </c:cat>
          <c:val>
            <c:numRef>
              <c:f>Sheet1!$B$4:$B$21</c:f>
              <c:numCache>
                <c:formatCode>0.00;[Red]0.00</c:formatCode>
                <c:ptCount val="13"/>
                <c:pt idx="0">
                  <c:v>1.352143874643875</c:v>
                </c:pt>
                <c:pt idx="1">
                  <c:v>1.3733475783475784</c:v>
                </c:pt>
                <c:pt idx="2">
                  <c:v>1.4351353276353267</c:v>
                </c:pt>
                <c:pt idx="3">
                  <c:v>1.3417106200997853</c:v>
                </c:pt>
                <c:pt idx="4">
                  <c:v>1.2343233618233613</c:v>
                </c:pt>
                <c:pt idx="5">
                  <c:v>1.2269943019943017</c:v>
                </c:pt>
                <c:pt idx="6">
                  <c:v>1.4125071225071206</c:v>
                </c:pt>
                <c:pt idx="7">
                  <c:v>1.4807336182336168</c:v>
                </c:pt>
                <c:pt idx="8">
                  <c:v>1.2955698005698011</c:v>
                </c:pt>
                <c:pt idx="9">
                  <c:v>1.524971469329532</c:v>
                </c:pt>
                <c:pt idx="10">
                  <c:v>1.6910968660968688</c:v>
                </c:pt>
                <c:pt idx="11">
                  <c:v>1.5464748677248659</c:v>
                </c:pt>
                <c:pt idx="12">
                  <c:v>1.347530864197531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1FC-4F44-9ECE-A6202CDCCB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0988752"/>
        <c:axId val="260987504"/>
      </c:lineChart>
      <c:catAx>
        <c:axId val="26098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0987504"/>
        <c:crosses val="autoZero"/>
        <c:auto val="1"/>
        <c:lblAlgn val="ctr"/>
        <c:lblOffset val="100"/>
        <c:noMultiLvlLbl val="0"/>
      </c:catAx>
      <c:valAx>
        <c:axId val="26098750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AVERAGE</a:t>
                </a:r>
                <a:r>
                  <a:rPr lang="en-US" baseline="0"/>
                  <a:t> PRICE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;[Red]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0988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[avocado_analysis.xlsx]Sheet1!PivotTable1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AVOCADO</a:t>
            </a:r>
            <a:r>
              <a:rPr lang="en-US" baseline="0"/>
              <a:t> VOLUME TREND</a:t>
            </a:r>
            <a:endParaRPr lang="en-US"/>
          </a:p>
        </c:rich>
      </c:tx>
      <c:layout>
        <c:manualLayout>
          <c:xMode val="edge"/>
          <c:yMode val="edge"/>
          <c:x val="0.34071358363160809"/>
          <c:y val="5.0905538929633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6172921035311977"/>
          <c:y val="1.7664989328563235E-2"/>
          <c:w val="0.83631745891823683"/>
          <c:h val="0.78989703856606863"/>
        </c:manualLayout>
      </c:layout>
      <c:lineChart>
        <c:grouping val="standar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Average of AveragePrice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Sheet1!$A$4:$A$21</c:f>
              <c:multiLvlStrCache>
                <c:ptCount val="13"/>
                <c:lvl>
                  <c:pt idx="0">
                    <c:v>Qtr1</c:v>
                  </c:pt>
                  <c:pt idx="1">
                    <c:v>Qtr2</c:v>
                  </c:pt>
                  <c:pt idx="2">
                    <c:v>Qtr3</c:v>
                  </c:pt>
                  <c:pt idx="3">
                    <c:v>Qtr4</c:v>
                  </c:pt>
                  <c:pt idx="4">
                    <c:v>Qtr1</c:v>
                  </c:pt>
                  <c:pt idx="5">
                    <c:v>Qtr2</c:v>
                  </c:pt>
                  <c:pt idx="6">
                    <c:v>Qtr3</c:v>
                  </c:pt>
                  <c:pt idx="7">
                    <c:v>Qtr4</c:v>
                  </c:pt>
                  <c:pt idx="8">
                    <c:v>Qtr1</c:v>
                  </c:pt>
                  <c:pt idx="9">
                    <c:v>Qtr2</c:v>
                  </c:pt>
                  <c:pt idx="10">
                    <c:v>Qtr3</c:v>
                  </c:pt>
                  <c:pt idx="11">
                    <c:v>Qtr4</c:v>
                  </c:pt>
                  <c:pt idx="12">
                    <c:v>Qtr1</c:v>
                  </c:pt>
                </c:lvl>
                <c:lvl>
                  <c:pt idx="0">
                    <c:v>2015</c:v>
                  </c:pt>
                  <c:pt idx="4">
                    <c:v>2016</c:v>
                  </c:pt>
                  <c:pt idx="8">
                    <c:v>2017</c:v>
                  </c:pt>
                  <c:pt idx="12">
                    <c:v>2018</c:v>
                  </c:pt>
                </c:lvl>
              </c:multiLvlStrCache>
            </c:multiLvlStrRef>
          </c:cat>
          <c:val>
            <c:numRef>
              <c:f>Sheet1!$B$4:$B$21</c:f>
              <c:numCache>
                <c:formatCode>0.00;[Red]0.00</c:formatCode>
                <c:ptCount val="13"/>
                <c:pt idx="0">
                  <c:v>1.352143874643875</c:v>
                </c:pt>
                <c:pt idx="1">
                  <c:v>1.3733475783475784</c:v>
                </c:pt>
                <c:pt idx="2">
                  <c:v>1.4351353276353267</c:v>
                </c:pt>
                <c:pt idx="3">
                  <c:v>1.3417106200997853</c:v>
                </c:pt>
                <c:pt idx="4">
                  <c:v>1.2343233618233613</c:v>
                </c:pt>
                <c:pt idx="5">
                  <c:v>1.2269943019943017</c:v>
                </c:pt>
                <c:pt idx="6">
                  <c:v>1.4125071225071206</c:v>
                </c:pt>
                <c:pt idx="7">
                  <c:v>1.4807336182336168</c:v>
                </c:pt>
                <c:pt idx="8">
                  <c:v>1.2955698005698011</c:v>
                </c:pt>
                <c:pt idx="9">
                  <c:v>1.524971469329532</c:v>
                </c:pt>
                <c:pt idx="10">
                  <c:v>1.6910968660968688</c:v>
                </c:pt>
                <c:pt idx="11">
                  <c:v>1.5464748677248659</c:v>
                </c:pt>
                <c:pt idx="12">
                  <c:v>1.347530864197531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B10-4ED8-B037-5CC6DD287874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Sum of Total Volume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multiLvlStrRef>
              <c:f>Sheet1!$A$4:$A$21</c:f>
              <c:multiLvlStrCache>
                <c:ptCount val="13"/>
                <c:lvl>
                  <c:pt idx="0">
                    <c:v>Qtr1</c:v>
                  </c:pt>
                  <c:pt idx="1">
                    <c:v>Qtr2</c:v>
                  </c:pt>
                  <c:pt idx="2">
                    <c:v>Qtr3</c:v>
                  </c:pt>
                  <c:pt idx="3">
                    <c:v>Qtr4</c:v>
                  </c:pt>
                  <c:pt idx="4">
                    <c:v>Qtr1</c:v>
                  </c:pt>
                  <c:pt idx="5">
                    <c:v>Qtr2</c:v>
                  </c:pt>
                  <c:pt idx="6">
                    <c:v>Qtr3</c:v>
                  </c:pt>
                  <c:pt idx="7">
                    <c:v>Qtr4</c:v>
                  </c:pt>
                  <c:pt idx="8">
                    <c:v>Qtr1</c:v>
                  </c:pt>
                  <c:pt idx="9">
                    <c:v>Qtr2</c:v>
                  </c:pt>
                  <c:pt idx="10">
                    <c:v>Qtr3</c:v>
                  </c:pt>
                  <c:pt idx="11">
                    <c:v>Qtr4</c:v>
                  </c:pt>
                  <c:pt idx="12">
                    <c:v>Qtr1</c:v>
                  </c:pt>
                </c:lvl>
                <c:lvl>
                  <c:pt idx="0">
                    <c:v>2015</c:v>
                  </c:pt>
                  <c:pt idx="4">
                    <c:v>2016</c:v>
                  </c:pt>
                  <c:pt idx="8">
                    <c:v>2017</c:v>
                  </c:pt>
                  <c:pt idx="12">
                    <c:v>2018</c:v>
                  </c:pt>
                </c:lvl>
              </c:multiLvlStrCache>
            </c:multiLvlStrRef>
          </c:cat>
          <c:val>
            <c:numRef>
              <c:f>Sheet1!$C$4:$C$21</c:f>
              <c:numCache>
                <c:formatCode>General</c:formatCode>
                <c:ptCount val="13"/>
                <c:pt idx="0">
                  <c:v>1099305878.589998</c:v>
                </c:pt>
                <c:pt idx="1">
                  <c:v>1209755183.6500037</c:v>
                </c:pt>
                <c:pt idx="2">
                  <c:v>1105165520.500001</c:v>
                </c:pt>
                <c:pt idx="3">
                  <c:v>971242079.30000103</c:v>
                </c:pt>
                <c:pt idx="4">
                  <c:v>1295263975.839999</c:v>
                </c:pt>
                <c:pt idx="5">
                  <c:v>1373391436.4400003</c:v>
                </c:pt>
                <c:pt idx="6">
                  <c:v>1200375586.6900022</c:v>
                </c:pt>
                <c:pt idx="7">
                  <c:v>951858892.86000037</c:v>
                </c:pt>
                <c:pt idx="8">
                  <c:v>1363703615.0000002</c:v>
                </c:pt>
                <c:pt idx="9">
                  <c:v>1325955722.0999985</c:v>
                </c:pt>
                <c:pt idx="10">
                  <c:v>1098016236.8700008</c:v>
                </c:pt>
                <c:pt idx="11">
                  <c:v>1146630125.3000023</c:v>
                </c:pt>
                <c:pt idx="12">
                  <c:v>1382738340.2600026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B10-4ED8-B037-5CC6DD2878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0988752"/>
        <c:axId val="260987504"/>
      </c:lineChart>
      <c:catAx>
        <c:axId val="26098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0987504"/>
        <c:crosses val="autoZero"/>
        <c:auto val="1"/>
        <c:lblAlgn val="ctr"/>
        <c:lblOffset val="100"/>
        <c:noMultiLvlLbl val="0"/>
      </c:catAx>
      <c:valAx>
        <c:axId val="26098750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VOLUME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;[Red]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0988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569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523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190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2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228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678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68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124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708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51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306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CA4718-016A-458F-A38B-5A1ABAB70412}" type="datetimeFigureOut">
              <a:rPr lang="en-US" smtClean="0"/>
              <a:t>12/31/1979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9C978F-DD50-4F33-9AA8-EC717DD5C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87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C5C10B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460830"/>
            <a:ext cx="9144000" cy="1796969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AVOCADO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 LOOK AT HAAS AVOCADO’S PRICES AND AVAILABILITY IN US CITIES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075" y="800100"/>
            <a:ext cx="3257550" cy="23389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2165" y="5653668"/>
            <a:ext cx="3278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BY LUCKY GBELODE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SEPTEMBER, 2022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671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ECE8D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CITIES WITH THE HIGHEST AVOCADO PRICES</a:t>
            </a:r>
            <a:endParaRPr lang="en-US" sz="36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7945584"/>
              </p:ext>
            </p:extLst>
          </p:nvPr>
        </p:nvGraphicFramePr>
        <p:xfrm>
          <a:off x="838200" y="1825625"/>
          <a:ext cx="10515600" cy="38949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711819" y="53460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Hartford </a:t>
            </a:r>
            <a:r>
              <a:rPr lang="en-US" sz="1800" dirty="0"/>
              <a:t>S</a:t>
            </a:r>
            <a:r>
              <a:rPr lang="en-US" sz="1800" dirty="0" smtClean="0"/>
              <a:t>pringfield pays the highest price for Avocado.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89938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ECE8D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REGION BY SALES</a:t>
            </a:r>
            <a:endParaRPr lang="en-US" sz="36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7116447"/>
              </p:ext>
            </p:extLst>
          </p:nvPr>
        </p:nvGraphicFramePr>
        <p:xfrm>
          <a:off x="838200" y="1825625"/>
          <a:ext cx="10515600" cy="37945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838200" y="53237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The West and North East are the top regions for Avocado sales.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282361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ECE8D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683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AVOCADO PRICE AND VOLUME TREND</a:t>
            </a:r>
            <a:endParaRPr lang="en-US" sz="36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2931734"/>
              </p:ext>
            </p:extLst>
          </p:nvPr>
        </p:nvGraphicFramePr>
        <p:xfrm>
          <a:off x="838200" y="1422246"/>
          <a:ext cx="5373029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61640018"/>
              </p:ext>
            </p:extLst>
          </p:nvPr>
        </p:nvGraphicFramePr>
        <p:xfrm>
          <a:off x="5999356" y="1623219"/>
          <a:ext cx="5354444" cy="45880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953429" y="5758599"/>
            <a:ext cx="10515600" cy="8466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Avocado prices are affected by seasonality, but it has also been rising over the years.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 </a:t>
            </a:r>
            <a:r>
              <a:rPr lang="en-US" sz="1800" dirty="0" smtClean="0"/>
              <a:t>Avocado volume is affected by seasonality.</a:t>
            </a:r>
          </a:p>
        </p:txBody>
      </p:sp>
    </p:spTree>
    <p:extLst>
      <p:ext uri="{BB962C8B-B14F-4D97-AF65-F5344CB8AC3E}">
        <p14:creationId xmlns:p14="http://schemas.microsoft.com/office/powerpoint/2010/main" val="3063844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ECE8D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6344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COMPARING THE DIFFERENT AVOCADO SIZES</a:t>
            </a:r>
            <a:endParaRPr lang="en-US" sz="3600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8012886"/>
              </p:ext>
            </p:extLst>
          </p:nvPr>
        </p:nvGraphicFramePr>
        <p:xfrm>
          <a:off x="838200" y="1386990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838200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The small and large </a:t>
            </a:r>
            <a:r>
              <a:rPr lang="en-US" sz="1800" dirty="0"/>
              <a:t>H</a:t>
            </a:r>
            <a:r>
              <a:rPr lang="en-US" sz="1800" dirty="0" smtClean="0"/>
              <a:t>aas bag sizes are more popular with customers but their volumes bought by consumers have remain flat the same over the years.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24221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ECE8D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2101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AVOCADO TYPE TREND</a:t>
            </a:r>
            <a:endParaRPr lang="en-US" sz="36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3552477"/>
              </p:ext>
            </p:extLst>
          </p:nvPr>
        </p:nvGraphicFramePr>
        <p:xfrm>
          <a:off x="838200" y="1454189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511098" y="54397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The Conventional type of Avocado has been very popular with customers.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08196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C5C10B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CONCLUSION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2307"/>
            <a:ext cx="10515600" cy="528885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Avocado </a:t>
            </a:r>
            <a:r>
              <a:rPr lang="en-US" dirty="0" smtClean="0">
                <a:solidFill>
                  <a:schemeClr val="bg1"/>
                </a:solidFill>
              </a:rPr>
              <a:t>prices </a:t>
            </a:r>
            <a:r>
              <a:rPr lang="en-US" dirty="0">
                <a:solidFill>
                  <a:schemeClr val="bg1"/>
                </a:solidFill>
              </a:rPr>
              <a:t>are cheapest in the month of January, February and March (The first Quarter of the year</a:t>
            </a:r>
            <a:r>
              <a:rPr lang="en-US" dirty="0" smtClean="0">
                <a:solidFill>
                  <a:schemeClr val="bg1"/>
                </a:solidFill>
              </a:rPr>
              <a:t>).</a:t>
            </a:r>
          </a:p>
          <a:p>
            <a:r>
              <a:rPr lang="en-US" dirty="0">
                <a:solidFill>
                  <a:schemeClr val="bg1"/>
                </a:solidFill>
              </a:rPr>
              <a:t>Houston has the lowest Avocado </a:t>
            </a:r>
            <a:r>
              <a:rPr lang="en-US" dirty="0" smtClean="0">
                <a:solidFill>
                  <a:schemeClr val="bg1"/>
                </a:solidFill>
              </a:rPr>
              <a:t>prices and </a:t>
            </a:r>
            <a:r>
              <a:rPr lang="en-US" dirty="0">
                <a:solidFill>
                  <a:schemeClr val="bg1"/>
                </a:solidFill>
              </a:rPr>
              <a:t>Hartford Springfield pays the highest price for Avocado. </a:t>
            </a:r>
            <a:endParaRPr lang="en-US" dirty="0" smtClean="0">
              <a:solidFill>
                <a:schemeClr val="bg1"/>
              </a:solidFill>
            </a:endParaRP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Avocado </a:t>
            </a:r>
            <a:r>
              <a:rPr lang="en-US" dirty="0" smtClean="0">
                <a:solidFill>
                  <a:schemeClr val="bg1"/>
                </a:solidFill>
              </a:rPr>
              <a:t>prices and volume are affected by seasonality . However, prices </a:t>
            </a:r>
            <a:r>
              <a:rPr lang="en-US" dirty="0">
                <a:solidFill>
                  <a:schemeClr val="bg1"/>
                </a:solidFill>
              </a:rPr>
              <a:t>has been rising over the </a:t>
            </a:r>
            <a:r>
              <a:rPr lang="en-US" dirty="0" smtClean="0">
                <a:solidFill>
                  <a:schemeClr val="bg1"/>
                </a:solidFill>
              </a:rPr>
              <a:t>years.</a:t>
            </a: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smtClean="0">
                <a:solidFill>
                  <a:schemeClr val="bg1"/>
                </a:solidFill>
              </a:rPr>
              <a:t>Conventional Avocados are very </a:t>
            </a:r>
            <a:r>
              <a:rPr lang="en-US" dirty="0">
                <a:solidFill>
                  <a:schemeClr val="bg1"/>
                </a:solidFill>
              </a:rPr>
              <a:t>popular with </a:t>
            </a:r>
            <a:r>
              <a:rPr lang="en-US" dirty="0" smtClean="0">
                <a:solidFill>
                  <a:schemeClr val="bg1"/>
                </a:solidFill>
              </a:rPr>
              <a:t>customers.</a:t>
            </a:r>
          </a:p>
          <a:p>
            <a:pPr marL="285750" indent="-285750"/>
            <a:r>
              <a:rPr lang="en-US" dirty="0" smtClean="0">
                <a:solidFill>
                  <a:schemeClr val="bg1"/>
                </a:solidFill>
              </a:rPr>
              <a:t>In Los Angeles, prices </a:t>
            </a:r>
            <a:r>
              <a:rPr lang="en-US" dirty="0">
                <a:solidFill>
                  <a:schemeClr val="bg1"/>
                </a:solidFill>
              </a:rPr>
              <a:t>are generally lowest in the first quarter of the year and highest in the third quarter of the </a:t>
            </a:r>
            <a:r>
              <a:rPr lang="en-US" dirty="0" smtClean="0">
                <a:solidFill>
                  <a:schemeClr val="bg1"/>
                </a:solidFill>
              </a:rPr>
              <a:t>year while volumes </a:t>
            </a:r>
            <a:r>
              <a:rPr lang="en-US" dirty="0">
                <a:solidFill>
                  <a:schemeClr val="bg1"/>
                </a:solidFill>
              </a:rPr>
              <a:t>are generally lowest in the fourth quarter and highest in the first quarter of the year.</a:t>
            </a:r>
          </a:p>
          <a:p>
            <a:pPr marL="285750" indent="-285750"/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68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C5C10B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INTROUCTION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8868"/>
            <a:ext cx="10515600" cy="463809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smtClean="0">
                <a:solidFill>
                  <a:schemeClr val="bg1"/>
                </a:solidFill>
              </a:rPr>
              <a:t>dataset </a:t>
            </a:r>
            <a:r>
              <a:rPr lang="en-US" dirty="0">
                <a:solidFill>
                  <a:schemeClr val="bg1"/>
                </a:solidFill>
              </a:rPr>
              <a:t>represents weekly 2018 retail scan data for National retail volume (units) and </a:t>
            </a:r>
            <a:r>
              <a:rPr lang="en-US" dirty="0" smtClean="0">
                <a:solidFill>
                  <a:schemeClr val="bg1"/>
                </a:solidFill>
              </a:rPr>
              <a:t>price. </a:t>
            </a:r>
            <a:r>
              <a:rPr lang="en-US" dirty="0">
                <a:solidFill>
                  <a:schemeClr val="bg1"/>
                </a:solidFill>
              </a:rPr>
              <a:t>Retail scan data comes directly from retailers’ cash registers based on actual retail sales of Hass avocados. </a:t>
            </a:r>
          </a:p>
        </p:txBody>
      </p:sp>
    </p:spTree>
    <p:extLst>
      <p:ext uri="{BB962C8B-B14F-4D97-AF65-F5344CB8AC3E}">
        <p14:creationId xmlns:p14="http://schemas.microsoft.com/office/powerpoint/2010/main" val="4151841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C5C10B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BUSINESS TASK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7356"/>
            <a:ext cx="10515600" cy="47496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 We are going to explore the following questions in our analysis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What time of the year are Avocado prices cheapest?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Which Cities are Avocados available in large quantities ?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Which of the Avocado type is cheaper and more popular with customers?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What is the price and volume trend in Los Angeles?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Which Cities have the lowest  Avocado prices?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Which Cities have the highest Avocado prices?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Are Avocados prices rising generally?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24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C5C10B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DATA SOURCES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48938"/>
            <a:ext cx="10515600" cy="492802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 The dataset are publicly available in </a:t>
            </a:r>
            <a:r>
              <a:rPr lang="en-US" dirty="0" err="1" smtClean="0">
                <a:solidFill>
                  <a:schemeClr val="bg1"/>
                </a:solidFill>
              </a:rPr>
              <a:t>kaggle</a:t>
            </a:r>
            <a:r>
              <a:rPr lang="en-US" dirty="0" smtClean="0">
                <a:solidFill>
                  <a:schemeClr val="bg1"/>
                </a:solidFill>
              </a:rPr>
              <a:t>. Data are from retailers</a:t>
            </a:r>
            <a:r>
              <a:rPr lang="en-US" dirty="0">
                <a:solidFill>
                  <a:schemeClr val="bg1"/>
                </a:solidFill>
              </a:rPr>
              <a:t>’ cash registers based on actual retail sales of Hass </a:t>
            </a:r>
            <a:r>
              <a:rPr lang="en-US" dirty="0" smtClean="0">
                <a:solidFill>
                  <a:schemeClr val="bg1"/>
                </a:solidFill>
              </a:rPr>
              <a:t>avocados. The data is a structured data.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433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C5C10B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DATA WRANGLING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4263"/>
            <a:ext cx="10515600" cy="46827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Data was imported into excel.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Columns were named with descriptive names.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Date was properly formatted, convert to date type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Month, Quarter and year field were extracted from the date column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Total volume column was created for Haas Avocado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162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ECE8D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time of the year are Avocado prices cheapest?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4514779"/>
              </p:ext>
            </p:extLst>
          </p:nvPr>
        </p:nvGraphicFramePr>
        <p:xfrm>
          <a:off x="1884556" y="1825625"/>
          <a:ext cx="8441473" cy="40622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90655" y="5787483"/>
            <a:ext cx="10863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Avocado Prices are cheapest in the month of January, February and March (The first Quarter of the year).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446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ECE8D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Which cities are Avocados available in large quantities ?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80224" y="5965902"/>
            <a:ext cx="10437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Avocados are available in larger quantities </a:t>
            </a:r>
            <a:r>
              <a:rPr lang="en-US" sz="2000" b="1" dirty="0" smtClean="0"/>
              <a:t>Los Angeles </a:t>
            </a:r>
            <a:r>
              <a:rPr lang="en-US" dirty="0" smtClean="0"/>
              <a:t>and </a:t>
            </a:r>
            <a:r>
              <a:rPr lang="en-US" sz="2000" b="1" dirty="0" smtClean="0"/>
              <a:t>New York </a:t>
            </a:r>
            <a:r>
              <a:rPr lang="en-US" dirty="0" smtClean="0"/>
              <a:t>than other US cities.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9057145"/>
              </p:ext>
            </p:extLst>
          </p:nvPr>
        </p:nvGraphicFramePr>
        <p:xfrm>
          <a:off x="1005469" y="1501678"/>
          <a:ext cx="10515600" cy="4464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96763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ECE8D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AVOCADO PRICE AND VOLUME TREND IN LOS </a:t>
            </a:r>
            <a:r>
              <a:rPr lang="en-US" sz="3600" b="1" dirty="0"/>
              <a:t>ANGELES 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3257086"/>
              </p:ext>
            </p:extLst>
          </p:nvPr>
        </p:nvGraphicFramePr>
        <p:xfrm>
          <a:off x="838200" y="1929160"/>
          <a:ext cx="5150005" cy="3547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6051027"/>
              </p:ext>
            </p:extLst>
          </p:nvPr>
        </p:nvGraphicFramePr>
        <p:xfrm>
          <a:off x="5898995" y="1690688"/>
          <a:ext cx="5454804" cy="3786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433040" y="52679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Prices are generally lowest in the first quarter of the year and highest in the third quarter of the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Volume are generally lowest in the fourth quarter and highest in the first quarter of the year.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20340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C7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56478" y="256478"/>
            <a:ext cx="11820293" cy="6188927"/>
          </a:xfrm>
          <a:prstGeom prst="roundRect">
            <a:avLst/>
          </a:prstGeom>
          <a:solidFill>
            <a:srgbClr val="ECE8D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CITIES WITH THE LOWEST AVOCADO PRICES</a:t>
            </a:r>
            <a:endParaRPr lang="en-US" sz="36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909932"/>
              </p:ext>
            </p:extLst>
          </p:nvPr>
        </p:nvGraphicFramePr>
        <p:xfrm>
          <a:off x="838201" y="1825625"/>
          <a:ext cx="8763000" cy="3671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734122" y="517873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Houston has the lowest Avocado prices.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497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612</Words>
  <Application>Microsoft Office PowerPoint</Application>
  <PresentationFormat>Widescreen</PresentationFormat>
  <Paragraphs>70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INTROUCTION</vt:lpstr>
      <vt:lpstr>BUSINESS TASK</vt:lpstr>
      <vt:lpstr>DATA SOURCES</vt:lpstr>
      <vt:lpstr>DATA WRANGLING</vt:lpstr>
      <vt:lpstr>What time of the year are Avocado prices cheapest?</vt:lpstr>
      <vt:lpstr>Which cities are Avocados available in large quantities ?</vt:lpstr>
      <vt:lpstr>AVOCADO PRICE AND VOLUME TREND IN LOS ANGELES </vt:lpstr>
      <vt:lpstr>CITIES WITH THE LOWEST AVOCADO PRICES</vt:lpstr>
      <vt:lpstr>CITIES WITH THE HIGHEST AVOCADO PRICES</vt:lpstr>
      <vt:lpstr>REGION BY SALES</vt:lpstr>
      <vt:lpstr>AVOCADO PRICE AND VOLUME TREND</vt:lpstr>
      <vt:lpstr>COMPARING THE DIFFERENT AVOCADO SIZES</vt:lpstr>
      <vt:lpstr>AVOCADO TYPE TREND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</dc:creator>
  <cp:lastModifiedBy>FRANK</cp:lastModifiedBy>
  <cp:revision>26</cp:revision>
  <dcterms:created xsi:type="dcterms:W3CDTF">2022-09-10T19:27:32Z</dcterms:created>
  <dcterms:modified xsi:type="dcterms:W3CDTF">1980-01-01T07:57:59Z</dcterms:modified>
</cp:coreProperties>
</file>

<file path=docProps/thumbnail.jpeg>
</file>